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3229380" y="11974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3095565" y="11974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11905029" y="1301055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3117868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>
            <a:noAutofit/>
          </a:bodyPr>
          <a:lstStyle>
            <a:lvl1pPr marL="1106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3060557" y="-21767"/>
            <a:ext cx="18262886" cy="1375953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3073263" y="75140"/>
            <a:ext cx="556083" cy="4476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3048000" y="0"/>
            <a:ext cx="18609469" cy="139660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53578" tIns="53578" rIns="53578" bIns="53578" anchor="ctr"/>
          <a:lstStyle/>
          <a:p>
            <a:pPr algn="l" defTabSz="1821656">
              <a:buClr>
                <a:srgbClr val="000000"/>
              </a:buClr>
              <a:defRPr sz="4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9657218" y="12805171"/>
            <a:ext cx="1250157" cy="517923"/>
            <a:chOff x="0" y="0"/>
            <a:chExt cx="1250156" cy="517921"/>
          </a:xfrm>
        </p:grpSpPr>
        <p:sp>
          <p:nvSpPr>
            <p:cNvPr id="144" name="四角形"/>
            <p:cNvSpPr/>
            <p:nvPr/>
          </p:nvSpPr>
          <p:spPr>
            <a:xfrm>
              <a:off x="71437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71437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71437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71437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71437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71437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232171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232171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232171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232171" y="0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375046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375046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375046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464343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535781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535781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535781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46434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375046" y="446484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535781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535781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464343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607218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69651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83939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839390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83939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76795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83939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83939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839390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1000125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1000125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100012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1000125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1000125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1071562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114300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114300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114300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1071562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3958828" y="910828"/>
            <a:ext cx="16466344" cy="2893219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defTabSz="1821656">
              <a:defRPr sz="7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3958828" y="3804046"/>
            <a:ext cx="16466344" cy="9911954"/>
          </a:xfrm>
          <a:prstGeom prst="rect">
            <a:avLst/>
          </a:prstGeom>
        </p:spPr>
        <p:txBody>
          <a:bodyPr lIns="53578" tIns="53578" rIns="53578" bIns="53578" anchor="t">
            <a:noAutofit/>
          </a:bodyPr>
          <a:lstStyle>
            <a:lvl1pPr marL="678656" indent="-678656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485899" indent="-575071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2286000" indent="-464343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3196828" indent="-446484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4107656" indent="-446484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9373321" y="12965906"/>
            <a:ext cx="591078" cy="411957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algn="r" defTabSz="1821656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3073263" y="4390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>
            <a:noAutofit/>
          </a:bodyPr>
          <a:lstStyle>
            <a:lvl1pPr marL="1106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>
            <a:lvl1pPr marL="611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defTabSz="584200"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1" name="本文レベル1…"/>
          <p:cNvSpPr txBox="1"/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L="889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2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defTabSz="584200"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0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1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9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70" name="四角形"/>
          <p:cNvSpPr/>
          <p:nvPr/>
        </p:nvSpPr>
        <p:spPr>
          <a:xfrm>
            <a:off x="3040927" y="13461711"/>
            <a:ext cx="18302146" cy="2641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1" name="四角形"/>
          <p:cNvSpPr/>
          <p:nvPr/>
        </p:nvSpPr>
        <p:spPr>
          <a:xfrm>
            <a:off x="3040927" y="-25401"/>
            <a:ext cx="18302146" cy="26410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2" name="スライド番号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3050960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3117868" y="14204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3006356" y="30535"/>
            <a:ext cx="556083" cy="4476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3073263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3050960" y="5283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Relationship Id="rId3" Type="http://schemas.openxmlformats.org/officeDocument/2006/relationships/hyperlink" Target="http://localhost:8001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localhost:8001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Relationship Id="rId3" Type="http://schemas.openxmlformats.org/officeDocument/2006/relationships/hyperlink" Target="http://localhost:8001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Relationship Id="rId3" Type="http://schemas.openxmlformats.org/officeDocument/2006/relationships/hyperlink" Target="http://localhost:8001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localhost:8001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ebアプリをつくろう！勉強会…"/>
          <p:cNvSpPr txBox="1"/>
          <p:nvPr>
            <p:ph type="title"/>
          </p:nvPr>
        </p:nvSpPr>
        <p:spPr>
          <a:xfrm>
            <a:off x="733109" y="515154"/>
            <a:ext cx="23011343" cy="7262192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defTabSz="584200">
              <a:defRPr b="1" sz="10000">
                <a:solidFill>
                  <a:srgbClr val="53585F"/>
                </a:solidFill>
              </a:defRPr>
            </a:pPr>
            <a:r>
              <a:t>webアプリをつくろう！勉強会</a:t>
            </a:r>
          </a:p>
          <a:p>
            <a:pPr defTabSz="584200">
              <a:defRPr b="1" sz="10000">
                <a:solidFill>
                  <a:srgbClr val="53585F"/>
                </a:solidFill>
              </a:defRPr>
            </a:pPr>
            <a:r>
              <a:t>超かんたんフロントｘサーバー編</a:t>
            </a:r>
          </a:p>
        </p:txBody>
      </p:sp>
      <p:sp>
        <p:nvSpPr>
          <p:cNvPr id="282" name="株式会社 jig.jp 創業者＆会長 福野泰介…"/>
          <p:cNvSpPr txBox="1"/>
          <p:nvPr/>
        </p:nvSpPr>
        <p:spPr>
          <a:xfrm>
            <a:off x="5567573" y="9108228"/>
            <a:ext cx="17531557" cy="302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sz="80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 福野泰介 </a:t>
            </a:r>
          </a:p>
          <a:p>
            <a:pPr algn="l" defTabSz="584200">
              <a:defRPr sz="80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</a:t>
            </a:r>
          </a:p>
        </p:txBody>
      </p:sp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245" y="8649908"/>
            <a:ext cx="3939242" cy="393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enoインストール終了後、そのままターミナルで"/>
          <p:cNvSpPr txBox="1"/>
          <p:nvPr/>
        </p:nvSpPr>
        <p:spPr>
          <a:xfrm>
            <a:off x="1763817" y="1853560"/>
            <a:ext cx="1441704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Denoインストール終了後、そのままターミナルで</a:t>
            </a:r>
          </a:p>
        </p:txBody>
      </p:sp>
      <p:sp>
        <p:nvSpPr>
          <p:cNvPr id="309" name="$ deno"/>
          <p:cNvSpPr txBox="1"/>
          <p:nvPr/>
        </p:nvSpPr>
        <p:spPr>
          <a:xfrm>
            <a:off x="2264736" y="3433022"/>
            <a:ext cx="18636256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$ deno</a:t>
            </a:r>
          </a:p>
        </p:txBody>
      </p:sp>
      <p:sp>
        <p:nvSpPr>
          <p:cNvPr id="310" name="&gt; 1+1…"/>
          <p:cNvSpPr txBox="1"/>
          <p:nvPr/>
        </p:nvSpPr>
        <p:spPr>
          <a:xfrm>
            <a:off x="2264736" y="5581010"/>
            <a:ext cx="18636256" cy="178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&gt; 1+1</a:t>
            </a:r>
          </a:p>
          <a:p>
            <a:pPr algn="l"/>
            <a:r>
              <a:t>2</a:t>
            </a:r>
          </a:p>
        </p:txBody>
      </p:sp>
      <p:sp>
        <p:nvSpPr>
          <p:cNvPr id="311" name="&gt; 1 &lt;&lt; prompt()…"/>
          <p:cNvSpPr txBox="1"/>
          <p:nvPr/>
        </p:nvSpPr>
        <p:spPr>
          <a:xfrm>
            <a:off x="2264736" y="8535572"/>
            <a:ext cx="18636256" cy="2733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&gt; 1 &lt;&lt; prompt()</a:t>
            </a:r>
          </a:p>
          <a:p>
            <a:pPr algn="l"/>
            <a:r>
              <a:t>Prompt: 16</a:t>
            </a:r>
          </a:p>
          <a:p>
            <a:pPr algn="l"/>
            <a:r>
              <a:t>65536</a:t>
            </a:r>
          </a:p>
        </p:txBody>
      </p:sp>
      <p:sp>
        <p:nvSpPr>
          <p:cNvPr id="312" name="止めるときは Ctrl+D"/>
          <p:cNvSpPr txBox="1"/>
          <p:nvPr/>
        </p:nvSpPr>
        <p:spPr>
          <a:xfrm>
            <a:off x="1763817" y="11989242"/>
            <a:ext cx="62242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止めるときは Ctrl+D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/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>
                <a:solidFill>
                  <a:schemeClr val="accent5"/>
                </a:solidFill>
              </a:defRPr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import { Server } from &quot;https://js.sabae.cc/Server.js&quot;;…"/>
          <p:cNvSpPr txBox="1"/>
          <p:nvPr/>
        </p:nvSpPr>
        <p:spPr>
          <a:xfrm>
            <a:off x="2096054" y="2796023"/>
            <a:ext cx="18636255" cy="3686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new Server(8001);</a:t>
            </a:r>
          </a:p>
        </p:txBody>
      </p:sp>
      <p:sp>
        <p:nvSpPr>
          <p:cNvPr id="317" name="server.js として保存する"/>
          <p:cNvSpPr txBox="1"/>
          <p:nvPr/>
        </p:nvSpPr>
        <p:spPr>
          <a:xfrm>
            <a:off x="1835493" y="7343187"/>
            <a:ext cx="736409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server.js として保存する</a:t>
            </a:r>
          </a:p>
        </p:txBody>
      </p:sp>
      <p:sp>
        <p:nvSpPr>
          <p:cNvPr id="318" name="適当に testserver  とかでディレクトリ作成"/>
          <p:cNvSpPr txBox="1"/>
          <p:nvPr/>
        </p:nvSpPr>
        <p:spPr>
          <a:xfrm>
            <a:off x="1718368" y="1010125"/>
            <a:ext cx="128016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適当に testserver  とかでディレクトリ作成</a:t>
            </a:r>
          </a:p>
        </p:txBody>
      </p:sp>
      <p:sp>
        <p:nvSpPr>
          <p:cNvPr id="319" name="Terminalで"/>
          <p:cNvSpPr txBox="1"/>
          <p:nvPr/>
        </p:nvSpPr>
        <p:spPr>
          <a:xfrm>
            <a:off x="1899391" y="8956652"/>
            <a:ext cx="3439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Terminalで</a:t>
            </a:r>
          </a:p>
        </p:txBody>
      </p:sp>
      <p:sp>
        <p:nvSpPr>
          <p:cNvPr id="320" name="$ deno run -A --unstable --watch server.js"/>
          <p:cNvSpPr txBox="1"/>
          <p:nvPr/>
        </p:nvSpPr>
        <p:spPr>
          <a:xfrm>
            <a:off x="2096054" y="10450565"/>
            <a:ext cx="18636255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$ deno run -A --unstable --watch server.js</a:t>
            </a:r>
          </a:p>
        </p:txBody>
      </p:sp>
      <p:sp>
        <p:nvSpPr>
          <p:cNvPr id="321" name="http://localhost:8001  をブラウザで開く、&quot;not found&quot; と表示される"/>
          <p:cNvSpPr txBox="1"/>
          <p:nvPr/>
        </p:nvSpPr>
        <p:spPr>
          <a:xfrm>
            <a:off x="1899391" y="11985260"/>
            <a:ext cx="20551776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http://localhost:8001</a:t>
            </a:r>
            <a:r>
              <a:t>  をブラウザで開く、"not found" と表示される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&lt;!DOCTYPE html&gt;…"/>
          <p:cNvSpPr txBox="1"/>
          <p:nvPr/>
        </p:nvSpPr>
        <p:spPr>
          <a:xfrm>
            <a:off x="1999218" y="2557727"/>
            <a:ext cx="18636255" cy="7496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&lt;!DOCTYPE html&gt;</a:t>
            </a:r>
          </a:p>
          <a:p>
            <a:pPr algn="l"/>
            <a:r>
              <a:t>&lt;html&gt;&lt;head&gt;</a:t>
            </a:r>
          </a:p>
          <a:p>
            <a:pPr algn="l"/>
            <a:r>
              <a:t>  &lt;meta charset="utf-8"&gt;</a:t>
            </a:r>
          </a:p>
          <a:p>
            <a:pPr algn="l"/>
            <a:r>
              <a:t>&lt;/head&gt;</a:t>
            </a:r>
          </a:p>
          <a:p>
            <a:pPr algn="l"/>
            <a:r>
              <a:t>&lt;body&gt;</a:t>
            </a:r>
          </a:p>
          <a:p>
            <a:pPr algn="l"/>
            <a:r>
              <a:t>    Hello!</a:t>
            </a:r>
          </a:p>
          <a:p>
            <a:pPr algn="l"/>
            <a:r>
              <a:t>&lt;/body&gt;</a:t>
            </a:r>
          </a:p>
          <a:p>
            <a:pPr algn="l"/>
            <a:r>
              <a:t>&lt;/html&gt;</a:t>
            </a:r>
          </a:p>
        </p:txBody>
      </p:sp>
      <p:sp>
        <p:nvSpPr>
          <p:cNvPr id="324" name="testserver に static ディレクトリを作成し、index.html をつくる"/>
          <p:cNvSpPr txBox="1"/>
          <p:nvPr/>
        </p:nvSpPr>
        <p:spPr>
          <a:xfrm>
            <a:off x="1718367" y="1048225"/>
            <a:ext cx="1919795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 ディレクトリを作成し、index.html をつくる</a:t>
            </a:r>
          </a:p>
        </p:txBody>
      </p:sp>
      <p:sp>
        <p:nvSpPr>
          <p:cNvPr id="325" name="http://localhost:8001  をブラウザで開く、見える！"/>
          <p:cNvSpPr txBox="1"/>
          <p:nvPr/>
        </p:nvSpPr>
        <p:spPr>
          <a:xfrm>
            <a:off x="1899391" y="11985260"/>
            <a:ext cx="15492731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2" invalidUrl="" action="" tgtFrame="" tooltip="" history="1" highlightClick="0" endSnd="0"/>
              </a:rPr>
              <a:t>http://localhost:8001</a:t>
            </a:r>
            <a:r>
              <a:t>  をブラウザで開く、見える！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mport { Server } from &quot;https://js.sabae.cc/Server.js&quot;;…"/>
          <p:cNvSpPr txBox="1"/>
          <p:nvPr/>
        </p:nvSpPr>
        <p:spPr>
          <a:xfrm>
            <a:off x="2096054" y="1964172"/>
            <a:ext cx="18636255" cy="6543676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api(path) {</a:t>
            </a:r>
          </a:p>
          <a:p>
            <a:pPr algn="l"/>
            <a:r>
              <a:t>       return path.toUpperCase();</a:t>
            </a:r>
          </a:p>
          <a:p>
            <a:pPr algn="l"/>
            <a:r>
              <a:t>   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28" name="server.jsを編集"/>
          <p:cNvSpPr txBox="1"/>
          <p:nvPr/>
        </p:nvSpPr>
        <p:spPr>
          <a:xfrm>
            <a:off x="2018610" y="715962"/>
            <a:ext cx="46507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</a:t>
            </a:r>
          </a:p>
        </p:txBody>
      </p:sp>
      <p:sp>
        <p:nvSpPr>
          <p:cNvPr id="329" name="保存すると自動的にサーバーが更新される（--watch オプション）"/>
          <p:cNvSpPr txBox="1"/>
          <p:nvPr/>
        </p:nvSpPr>
        <p:spPr>
          <a:xfrm>
            <a:off x="1899391" y="8956652"/>
            <a:ext cx="191363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保存すると自動的にサーバーが更新される（--watch オプション）</a:t>
            </a:r>
          </a:p>
        </p:txBody>
      </p:sp>
      <p:sp>
        <p:nvSpPr>
          <p:cNvPr id="330" name="http://localhost:8001/api/test  とかをブラウザで開く"/>
          <p:cNvSpPr txBox="1"/>
          <p:nvPr/>
        </p:nvSpPr>
        <p:spPr>
          <a:xfrm>
            <a:off x="1899391" y="11993198"/>
            <a:ext cx="16348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http://localhost:8001</a:t>
            </a:r>
            <a:r>
              <a:t>/api/test  とかをブラウザで開く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import { Server } from &quot;https://js.sabae.cc/Server.js&quot;;…"/>
          <p:cNvSpPr txBox="1"/>
          <p:nvPr/>
        </p:nvSpPr>
        <p:spPr>
          <a:xfrm>
            <a:off x="2096054" y="1964172"/>
            <a:ext cx="18636255" cy="6543676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api(path)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return { name: "jigintern", path: path };</a:t>
            </a:r>
          </a:p>
          <a:p>
            <a:pPr algn="l"/>
            <a:r>
              <a:t>   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33" name="server.jsを編集（オブジェクトを作って返す）"/>
          <p:cNvSpPr txBox="1"/>
          <p:nvPr/>
        </p:nvSpPr>
        <p:spPr>
          <a:xfrm>
            <a:off x="2018610" y="715962"/>
            <a:ext cx="134962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server.jsを編集（オブジェクトを作って返す）</a:t>
            </a:r>
          </a:p>
        </p:txBody>
      </p:sp>
      <p:sp>
        <p:nvSpPr>
          <p:cNvPr id="334" name="{&quot;name&quot;:&quot;jigintern&quot;,&quot;path&quot;:&quot;/api/test&quot;}"/>
          <p:cNvSpPr txBox="1"/>
          <p:nvPr/>
        </p:nvSpPr>
        <p:spPr>
          <a:xfrm>
            <a:off x="2096054" y="10450565"/>
            <a:ext cx="18636255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{"name":"jigintern","path":"/api/test"}</a:t>
            </a:r>
          </a:p>
        </p:txBody>
      </p:sp>
      <p:sp>
        <p:nvSpPr>
          <p:cNvPr id="335" name="http://localhost:8001/api/test  とかをブラウザで開く"/>
          <p:cNvSpPr txBox="1"/>
          <p:nvPr/>
        </p:nvSpPr>
        <p:spPr>
          <a:xfrm>
            <a:off x="1899391" y="9090269"/>
            <a:ext cx="16348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http://localhost:8001</a:t>
            </a:r>
            <a:r>
              <a:t>/api/test  とかをブラウザで開く</a:t>
            </a:r>
          </a:p>
        </p:txBody>
      </p:sp>
      <p:sp>
        <p:nvSpPr>
          <p:cNvPr id="336" name="↑ JSON です"/>
          <p:cNvSpPr txBox="1"/>
          <p:nvPr/>
        </p:nvSpPr>
        <p:spPr>
          <a:xfrm>
            <a:off x="1899391" y="11861661"/>
            <a:ext cx="42271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↑ JSON 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/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>
                <a:solidFill>
                  <a:schemeClr val="accent5"/>
                </a:solidFill>
              </a:defRPr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&lt;/head&gt;&lt;body&gt;…"/>
          <p:cNvSpPr txBox="1"/>
          <p:nvPr/>
        </p:nvSpPr>
        <p:spPr>
          <a:xfrm>
            <a:off x="1999218" y="3389577"/>
            <a:ext cx="18636255" cy="5527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000"/>
            </a:pPr>
            <a:r>
              <a:t>&lt;/head&gt;&lt;body&gt;</a:t>
            </a:r>
          </a:p>
          <a:p>
            <a:pPr algn="l">
              <a:defRPr sz="6000">
                <a:solidFill>
                  <a:schemeClr val="accent5"/>
                </a:solidFill>
              </a:defRPr>
            </a:pPr>
            <a:r>
              <a:t>&lt;script type=module&gt;</a:t>
            </a:r>
          </a:p>
          <a:p>
            <a:pPr algn="l">
              <a:defRPr sz="6000">
                <a:solidFill>
                  <a:schemeClr val="accent5"/>
                </a:solidFill>
              </a:defRPr>
            </a:pPr>
            <a:r>
              <a:t>alert("Hi! " + prompt());</a:t>
            </a:r>
          </a:p>
          <a:p>
            <a:pPr algn="l">
              <a:defRPr sz="6000">
                <a:solidFill>
                  <a:schemeClr val="accent5"/>
                </a:solidFill>
              </a:defRPr>
            </a:pPr>
            <a:r>
              <a:t>&lt;/script&gt;</a:t>
            </a:r>
          </a:p>
          <a:p>
            <a:pPr algn="l">
              <a:defRPr sz="6000"/>
            </a:pPr>
            <a:r>
              <a:t>&lt;/body&gt;&lt;/html&gt;</a:t>
            </a:r>
          </a:p>
        </p:txBody>
      </p:sp>
      <p:sp>
        <p:nvSpPr>
          <p:cNvPr id="341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42" name="http://localhost:8001  をブラウザで開く、動く！挨拶してくれるよ"/>
          <p:cNvSpPr txBox="1"/>
          <p:nvPr/>
        </p:nvSpPr>
        <p:spPr>
          <a:xfrm>
            <a:off x="1899391" y="11985260"/>
            <a:ext cx="19880581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2" invalidUrl="" action="" tgtFrame="" tooltip="" history="1" highlightClick="0" endSnd="0"/>
              </a:rPr>
              <a:t>http://localhost:8001</a:t>
            </a:r>
            <a:r>
              <a:t>  をブラウザで開く、動く！挨拶してくれるよ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&lt;/head&gt;&lt;body&gt;…"/>
          <p:cNvSpPr txBox="1"/>
          <p:nvPr/>
        </p:nvSpPr>
        <p:spPr>
          <a:xfrm>
            <a:off x="2044124" y="2962368"/>
            <a:ext cx="20822620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&lt;/head&gt;&lt;body&gt;</a:t>
            </a:r>
          </a:p>
          <a:p>
            <a:pPr algn="l"/>
            <a:r>
              <a:t>&lt;script type=module&gt;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const data = await fetchJSON("api/test");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alert(data.name);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};</a:t>
            </a:r>
          </a:p>
          <a:p>
            <a:pPr algn="l"/>
            <a:r>
              <a:t>&lt;/script&gt;</a:t>
            </a:r>
          </a:p>
          <a:p>
            <a:pPr algn="l"/>
            <a:r>
              <a:t>&lt;/body&gt;&lt;/html&gt;</a:t>
            </a:r>
          </a:p>
        </p:txBody>
      </p:sp>
      <p:sp>
        <p:nvSpPr>
          <p:cNvPr id="345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46" name="※ async() =&gt; は、awaitを使う引数なしの関数を作る宣言"/>
          <p:cNvSpPr txBox="1"/>
          <p:nvPr/>
        </p:nvSpPr>
        <p:spPr>
          <a:xfrm>
            <a:off x="1718367" y="12060140"/>
            <a:ext cx="168503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※ async() =&gt; は、awaitを使う引数なしの関数を作る宣言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mport { Server } from &quot;https://js.sabae.cc/Server.js&quot;;…"/>
          <p:cNvSpPr txBox="1"/>
          <p:nvPr/>
        </p:nvSpPr>
        <p:spPr>
          <a:xfrm>
            <a:off x="2052589" y="2157677"/>
            <a:ext cx="18636255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const list = [];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</a:t>
            </a:r>
            <a:r>
              <a:rPr>
                <a:solidFill>
                  <a:schemeClr val="accent5"/>
                </a:solidFill>
              </a:rPr>
              <a:t>, req</a:t>
            </a:r>
            <a:r>
              <a:t>) {</a:t>
            </a:r>
          </a:p>
          <a:p>
            <a:pPr lvl="3" algn="l">
              <a:defRPr>
                <a:solidFill>
                  <a:schemeClr val="accent5"/>
                </a:solidFill>
              </a:defRPr>
            </a:pPr>
            <a:r>
              <a:t>    console.log(req);</a:t>
            </a:r>
          </a:p>
          <a:p>
            <a:pPr algn="l"/>
            <a:r>
              <a:t>       return { name: "jigintern", path: path };</a:t>
            </a:r>
          </a:p>
          <a:p>
            <a:pPr algn="l"/>
            <a:r>
              <a:rPr>
                <a:solidFill>
                  <a:schemeClr val="accent5"/>
                </a:solidFill>
              </a:rPr>
              <a:t>  </a:t>
            </a:r>
            <a:r>
              <a:t>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49" name="server.jsを編集"/>
          <p:cNvSpPr txBox="1"/>
          <p:nvPr/>
        </p:nvSpPr>
        <p:spPr>
          <a:xfrm>
            <a:off x="2018610" y="715962"/>
            <a:ext cx="46507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</a:t>
            </a:r>
          </a:p>
        </p:txBody>
      </p:sp>
      <p:sp>
        <p:nvSpPr>
          <p:cNvPr id="350" name="apiでパラメーターを受け取る…"/>
          <p:cNvSpPr txBox="1"/>
          <p:nvPr/>
        </p:nvSpPr>
        <p:spPr>
          <a:xfrm>
            <a:off x="1899391" y="11377248"/>
            <a:ext cx="1158240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apiでパラメーターを受け取る</a:t>
            </a:r>
          </a:p>
          <a:p>
            <a:pPr algn="l"/>
            <a:r>
              <a:t>console.log で、Terminal上に表示する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webアプリとは？…"/>
          <p:cNvSpPr txBox="1"/>
          <p:nvPr/>
        </p:nvSpPr>
        <p:spPr>
          <a:xfrm>
            <a:off x="2558570" y="4407202"/>
            <a:ext cx="21206080" cy="496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0000"/>
            </a:pPr>
            <a:r>
              <a:t>webアプリとは？</a:t>
            </a:r>
          </a:p>
          <a:p>
            <a:pPr algn="l">
              <a:defRPr sz="10000"/>
            </a:pPr>
            <a:r>
              <a:t>ブラウザで動くアプリのこと</a:t>
            </a:r>
          </a:p>
          <a:p>
            <a:pPr algn="l">
              <a:defRPr sz="8000"/>
            </a:pPr>
            <a:r>
              <a:t>（PC、iPhone、Android、タブレットなど）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&lt;/head&gt;&lt;body&gt;…"/>
          <p:cNvSpPr txBox="1"/>
          <p:nvPr/>
        </p:nvSpPr>
        <p:spPr>
          <a:xfrm>
            <a:off x="2044124" y="2962368"/>
            <a:ext cx="20822620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&lt;/head&gt;&lt;body&gt;</a:t>
            </a:r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</a:t>
            </a:r>
            <a:r>
              <a:t>{ name: "jig", age: 17}</a:t>
            </a:r>
            <a:r>
              <a:rPr>
                <a:solidFill>
                  <a:srgbClr val="000000"/>
                </a:solidFill>
              </a:rPr>
              <a:t> );</a:t>
            </a:r>
            <a:endParaRPr>
              <a:solidFill>
                <a:srgbClr val="000000"/>
              </a:solidFill>
            </a:endParaRPr>
          </a:p>
          <a:p>
            <a:pPr algn="l"/>
            <a:r>
              <a:t>  alert(data.name);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  <a:p>
            <a:pPr algn="l"/>
            <a:r>
              <a:t>&lt;/body&gt;&lt;/html&gt;</a:t>
            </a:r>
          </a:p>
        </p:txBody>
      </p:sp>
      <p:sp>
        <p:nvSpPr>
          <p:cNvPr id="353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54" name="※ fetchJSON関数を使ってパラメータをサーバーに渡す"/>
          <p:cNvSpPr txBox="1"/>
          <p:nvPr/>
        </p:nvSpPr>
        <p:spPr>
          <a:xfrm>
            <a:off x="1718367" y="12060140"/>
            <a:ext cx="163550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※ fetchJSON関数を使ってパラメータをサーバーに渡す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&lt;/head&gt;&lt;body&gt;…"/>
          <p:cNvSpPr txBox="1"/>
          <p:nvPr/>
        </p:nvSpPr>
        <p:spPr>
          <a:xfrm>
            <a:off x="2044124" y="2486118"/>
            <a:ext cx="20822620" cy="940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&lt;/head&gt;&lt;body&gt;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&lt;div id=name&gt;&lt;/div&gt;</a:t>
            </a:r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</a:t>
            </a:r>
            <a:r>
              <a:t>{ name: "jig", age: 17}</a:t>
            </a:r>
            <a:r>
              <a:rPr>
                <a:solidFill>
                  <a:srgbClr val="000000"/>
                </a:solidFill>
              </a:rPr>
              <a:t> );</a:t>
            </a:r>
            <a:endParaRPr>
              <a:solidFill>
                <a:srgbClr val="000000"/>
              </a:solidFill>
            </a:endParaRPr>
          </a:p>
          <a:p>
            <a:pPr algn="l"/>
            <a:r>
              <a:t> 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name.textContent = data.name;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  <a:p>
            <a:pPr algn="l"/>
            <a:r>
              <a:t>&lt;/body&gt;&lt;/html&gt;</a:t>
            </a:r>
          </a:p>
        </p:txBody>
      </p:sp>
      <p:sp>
        <p:nvSpPr>
          <p:cNvPr id="357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58" name="※divタグにnameというidをつけて、受け取ったデータをセット (DOM操作)"/>
          <p:cNvSpPr txBox="1"/>
          <p:nvPr/>
        </p:nvSpPr>
        <p:spPr>
          <a:xfrm>
            <a:off x="1718367" y="12060140"/>
            <a:ext cx="2208022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※divタグにnameというidをつけて、受け取ったデータをセット (DOM操作)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&lt;/head&gt;&lt;body&gt;…"/>
          <p:cNvSpPr txBox="1"/>
          <p:nvPr/>
        </p:nvSpPr>
        <p:spPr>
          <a:xfrm>
            <a:off x="2044124" y="2486118"/>
            <a:ext cx="20822620" cy="940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&lt;/head&gt;&lt;body&gt;</a:t>
            </a:r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{ name: "jig", age: 17} );</a:t>
            </a:r>
            <a:endParaRPr>
              <a:solidFill>
                <a:srgbClr val="000000"/>
              </a:solidFill>
            </a:endParaRPr>
          </a:p>
          <a:p>
            <a:pPr algn="l"/>
            <a:r>
              <a:t>  alert(data.name);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console.log(data);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  <a:p>
            <a:pPr algn="l"/>
            <a:r>
              <a:t>&lt;/body&gt;&lt;/html&gt;</a:t>
            </a:r>
          </a:p>
        </p:txBody>
      </p:sp>
      <p:sp>
        <p:nvSpPr>
          <p:cNvPr id="361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62" name="サーバーでもフロントでも、デバッグに便利な console.log"/>
          <p:cNvSpPr txBox="1"/>
          <p:nvPr/>
        </p:nvSpPr>
        <p:spPr>
          <a:xfrm>
            <a:off x="1718367" y="12060140"/>
            <a:ext cx="17717278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7361" indent="-617361" algn="l">
              <a:buSzPct val="75000"/>
              <a:buChar char="※"/>
            </a:lvl1pPr>
          </a:lstStyle>
          <a:p>
            <a:pPr/>
            <a:r>
              <a:t>サーバーでもフロントでも、デバッグに便利な console.log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85" y="1859553"/>
            <a:ext cx="14883320" cy="1006417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開発ツールで…"/>
          <p:cNvSpPr txBox="1"/>
          <p:nvPr/>
        </p:nvSpPr>
        <p:spPr>
          <a:xfrm>
            <a:off x="16109488" y="3044329"/>
            <a:ext cx="7762135" cy="300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9000"/>
            </a:pPr>
            <a:r>
              <a:t>開発ツールで</a:t>
            </a:r>
          </a:p>
          <a:p>
            <a:pPr algn="l">
              <a:defRPr sz="9000"/>
            </a:pPr>
            <a:r>
              <a:t>見てみよう！</a:t>
            </a:r>
          </a:p>
        </p:txBody>
      </p:sp>
      <p:sp>
        <p:nvSpPr>
          <p:cNvPr id="366" name="Mac: Cmd + Opt + I…"/>
          <p:cNvSpPr txBox="1"/>
          <p:nvPr/>
        </p:nvSpPr>
        <p:spPr>
          <a:xfrm>
            <a:off x="16109488" y="8370180"/>
            <a:ext cx="7762135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Mac: Cmd + Opt + I</a:t>
            </a:r>
          </a:p>
          <a:p>
            <a:pPr algn="l"/>
            <a:r>
              <a:t>Windows: F12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import { Server } from &quot;https://js.sabae.cc/Server.js&quot;;…"/>
          <p:cNvSpPr txBox="1"/>
          <p:nvPr/>
        </p:nvSpPr>
        <p:spPr>
          <a:xfrm>
            <a:off x="2052589" y="1929077"/>
            <a:ext cx="18636255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const list = [];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api(path, req)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list.push(list);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return list;</a:t>
            </a:r>
          </a:p>
          <a:p>
            <a:pPr algn="l"/>
            <a:r>
              <a:t>   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69" name="server.jsを編集"/>
          <p:cNvSpPr txBox="1"/>
          <p:nvPr/>
        </p:nvSpPr>
        <p:spPr>
          <a:xfrm>
            <a:off x="2018610" y="715962"/>
            <a:ext cx="46507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</a:t>
            </a:r>
          </a:p>
        </p:txBody>
      </p:sp>
      <p:sp>
        <p:nvSpPr>
          <p:cNvPr id="370" name="掲示板的にサーバーにデータを貯める方法"/>
          <p:cNvSpPr txBox="1"/>
          <p:nvPr/>
        </p:nvSpPr>
        <p:spPr>
          <a:xfrm>
            <a:off x="1899391" y="11985260"/>
            <a:ext cx="12163426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u="sng"/>
            </a:lvl1pPr>
          </a:lstStyle>
          <a:p>
            <a:pPr>
              <a:defRPr u="none"/>
            </a:pPr>
            <a:r>
              <a:rPr u="sng"/>
              <a:t>掲示板的にサーバーにデータを貯める方法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掲示板を作ってみよう！"/>
          <p:cNvSpPr txBox="1"/>
          <p:nvPr/>
        </p:nvSpPr>
        <p:spPr>
          <a:xfrm>
            <a:off x="3105258" y="1141619"/>
            <a:ext cx="18267046" cy="1793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000"/>
            </a:lvl1pPr>
          </a:lstStyle>
          <a:p>
            <a:pPr/>
            <a:r>
              <a:t>掲示板を作ってみよう！</a:t>
            </a:r>
          </a:p>
        </p:txBody>
      </p:sp>
      <p:sp>
        <p:nvSpPr>
          <p:cNvPr id="373" name="https://fukuno.jig.jp/3169"/>
          <p:cNvSpPr txBox="1"/>
          <p:nvPr/>
        </p:nvSpPr>
        <p:spPr>
          <a:xfrm>
            <a:off x="7206170" y="3710666"/>
            <a:ext cx="997166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/>
            </a:lvl1pPr>
          </a:lstStyle>
          <a:p>
            <a:pPr/>
            <a:r>
              <a:t>https://fukuno.jig.jp/3169</a:t>
            </a:r>
          </a:p>
        </p:txBody>
      </p:sp>
      <p:pic>
        <p:nvPicPr>
          <p:cNvPr id="3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601" y="5390715"/>
            <a:ext cx="11762798" cy="776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どう作る？…"/>
          <p:cNvSpPr txBox="1"/>
          <p:nvPr/>
        </p:nvSpPr>
        <p:spPr>
          <a:xfrm>
            <a:off x="1253483" y="4341812"/>
            <a:ext cx="21304886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7000"/>
            </a:pPr>
            <a:r>
              <a:t>どう作る？</a:t>
            </a:r>
          </a:p>
          <a:p>
            <a:pPr algn="l">
              <a:defRPr sz="7000"/>
            </a:pPr>
          </a:p>
          <a:p>
            <a:pPr algn="l">
              <a:defRPr sz="7000"/>
            </a:pPr>
            <a:r>
              <a:t>フロントエンド：HTML+CSS+JavaScript で作る</a:t>
            </a:r>
          </a:p>
          <a:p>
            <a:pPr algn="l">
              <a:defRPr sz="7000"/>
            </a:pPr>
            <a:r>
              <a:t>サーバーサイド：サーバー上で動く何かの言語で作る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フロントエンド：HTML+CSS+JavaScript…"/>
          <p:cNvSpPr txBox="1"/>
          <p:nvPr/>
        </p:nvSpPr>
        <p:spPr>
          <a:xfrm>
            <a:off x="1253483" y="5675312"/>
            <a:ext cx="17523080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7000"/>
            </a:pPr>
            <a:r>
              <a:t>フロントエンド：HTML+CSS+JavaScript</a:t>
            </a:r>
          </a:p>
          <a:p>
            <a:pPr algn="l">
              <a:defRPr sz="7000"/>
            </a:pPr>
            <a:r>
              <a:t>サーバーサイド：JavaScript (Deno)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VSCodeを使います"/>
          <p:cNvSpPr txBox="1"/>
          <p:nvPr/>
        </p:nvSpPr>
        <p:spPr>
          <a:xfrm>
            <a:off x="7469012" y="1654608"/>
            <a:ext cx="815746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VSCodeを使います</a:t>
            </a:r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907" y="3275717"/>
            <a:ext cx="13333444" cy="852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https://azure.microsoft.com/ja-jp/products/visual-studio-code/"/>
          <p:cNvSpPr txBox="1"/>
          <p:nvPr/>
        </p:nvSpPr>
        <p:spPr>
          <a:xfrm>
            <a:off x="2176145" y="12388452"/>
            <a:ext cx="200317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https://azure.microsoft.com/ja-jp/products/visual-studio-code/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/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>
                <a:solidFill>
                  <a:schemeClr val="accent5"/>
                </a:solidFill>
              </a:defRPr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433" y="901700"/>
            <a:ext cx="13335001" cy="1191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https://deno.land/"/>
          <p:cNvSpPr txBox="1"/>
          <p:nvPr/>
        </p:nvSpPr>
        <p:spPr>
          <a:xfrm>
            <a:off x="14223138" y="1817190"/>
            <a:ext cx="933513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https://deno.land/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8314" y="4502149"/>
            <a:ext cx="10055584" cy="576717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インストール用の…"/>
          <p:cNvSpPr txBox="1"/>
          <p:nvPr/>
        </p:nvSpPr>
        <p:spPr>
          <a:xfrm>
            <a:off x="15422018" y="10683244"/>
            <a:ext cx="6937376" cy="204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000"/>
            </a:pPr>
            <a:r>
              <a:t>インストール用の</a:t>
            </a:r>
          </a:p>
          <a:p>
            <a:pPr>
              <a:defRPr sz="6000"/>
            </a:pPr>
            <a:r>
              <a:t>スクリプトをコピー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4287" y="613124"/>
            <a:ext cx="16618669" cy="1316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テキスト"/>
          <p:cNvSpPr txBox="1"/>
          <p:nvPr/>
        </p:nvSpPr>
        <p:spPr>
          <a:xfrm>
            <a:off x="10863262" y="6457542"/>
            <a:ext cx="2657476" cy="777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/>
          </a:p>
        </p:txBody>
      </p:sp>
      <p:sp>
        <p:nvSpPr>
          <p:cNvPr id="306" name="VSCode を開く…"/>
          <p:cNvSpPr txBox="1"/>
          <p:nvPr/>
        </p:nvSpPr>
        <p:spPr>
          <a:xfrm>
            <a:off x="15942795" y="3010202"/>
            <a:ext cx="8446136" cy="776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6000"/>
            </a:pPr>
            <a:r>
              <a:t>VSCode を開く</a:t>
            </a:r>
          </a:p>
          <a:p>
            <a:pPr algn="l">
              <a:defRPr sz="6000"/>
            </a:pPr>
            <a:r>
              <a:t>メニュー「ターミナル」</a:t>
            </a:r>
          </a:p>
          <a:p>
            <a:pPr algn="l">
              <a:defRPr sz="6000"/>
            </a:pPr>
            <a:r>
              <a:t>「新しいターミナル」</a:t>
            </a:r>
          </a:p>
          <a:p>
            <a:pPr algn="l">
              <a:defRPr sz="6000"/>
            </a:pPr>
            <a:r>
              <a:t>スクリプトを貼り付け</a:t>
            </a:r>
          </a:p>
          <a:p>
            <a:pPr algn="l">
              <a:defRPr sz="6000"/>
            </a:pPr>
            <a:r>
              <a:t>エンター</a:t>
            </a:r>
          </a:p>
          <a:p>
            <a:pPr algn="l">
              <a:defRPr sz="6000"/>
            </a:pPr>
            <a:r>
              <a:t>↓</a:t>
            </a:r>
          </a:p>
          <a:p>
            <a:pPr algn="l">
              <a:defRPr sz="6000"/>
            </a:pPr>
            <a:r>
              <a:t>Denoインストール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